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1"/>
  </p:sldMasterIdLst>
  <p:notesMasterIdLst>
    <p:notesMasterId r:id="rId7"/>
  </p:notesMasterIdLst>
  <p:sldIdLst>
    <p:sldId id="256" r:id="rId2"/>
    <p:sldId id="257" r:id="rId3"/>
    <p:sldId id="258" r:id="rId4"/>
    <p:sldId id="260" r:id="rId5"/>
    <p:sldId id="259" r:id="rId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5AA5"/>
    <a:srgbClr val="F2F2F2"/>
    <a:srgbClr val="005DA2"/>
    <a:srgbClr val="005D9E"/>
    <a:srgbClr val="0060A8"/>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4660"/>
  </p:normalViewPr>
  <p:slideViewPr>
    <p:cSldViewPr>
      <p:cViewPr varScale="1">
        <p:scale>
          <a:sx n="60" d="100"/>
          <a:sy n="60" d="100"/>
        </p:scale>
        <p:origin x="108" y="1128"/>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76" d="100"/>
          <a:sy n="76" d="100"/>
        </p:scale>
        <p:origin x="291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8D5E74-D77C-4BB7-BEDA-D31AC3E28CAC}" type="datetimeFigureOut">
              <a:rPr lang="en-US" smtClean="0"/>
              <a:t>11/19/2025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A07C4-18B2-45A6-B730-9F4E335F8998}" type="slidenum">
              <a:rPr lang="en-US" smtClean="0"/>
              <a:t>‹#›</a:t>
            </a:fld>
            <a:endParaRPr lang="en-US" dirty="0"/>
          </a:p>
        </p:txBody>
      </p:sp>
    </p:spTree>
    <p:extLst>
      <p:ext uri="{BB962C8B-B14F-4D97-AF65-F5344CB8AC3E}">
        <p14:creationId xmlns:p14="http://schemas.microsoft.com/office/powerpoint/2010/main" val="402618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tion 1">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02093" y="1962049"/>
            <a:ext cx="3521481" cy="2775498"/>
          </a:xfrm>
          <a:prstGeom prst="rect">
            <a:avLst/>
          </a:prstGeom>
          <a:effectLst>
            <a:softEdge rad="635000"/>
          </a:effectLst>
        </p:spPr>
      </p:pic>
      <p:sp>
        <p:nvSpPr>
          <p:cNvPr id="17" name="Rectangle 16"/>
          <p:cNvSpPr/>
          <p:nvPr userDrawn="1"/>
        </p:nvSpPr>
        <p:spPr>
          <a:xfrm>
            <a:off x="2783632" y="3284984"/>
            <a:ext cx="9361040" cy="3456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11"/>
          <p:cNvSpPr>
            <a:spLocks noGrp="1"/>
          </p:cNvSpPr>
          <p:nvPr>
            <p:ph type="body" sz="quarter" idx="10"/>
          </p:nvPr>
        </p:nvSpPr>
        <p:spPr>
          <a:xfrm>
            <a:off x="3119669" y="4221088"/>
            <a:ext cx="7356648" cy="2088232"/>
          </a:xfrm>
          <a:prstGeom prst="rect">
            <a:avLst/>
          </a:prstGeom>
        </p:spPr>
        <p:txBody>
          <a:bodyPr/>
          <a:lstStyle>
            <a:lvl1pPr marL="0" indent="0">
              <a:buNone/>
              <a:defRPr sz="240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
        <p:nvSpPr>
          <p:cNvPr id="11" name="Oval 10"/>
          <p:cNvSpPr>
            <a:spLocks noChangeAspect="1"/>
          </p:cNvSpPr>
          <p:nvPr userDrawn="1"/>
        </p:nvSpPr>
        <p:spPr>
          <a:xfrm>
            <a:off x="1491061" y="2636912"/>
            <a:ext cx="1058072" cy="1058072"/>
          </a:xfrm>
          <a:prstGeom prst="ellipse">
            <a:avLst/>
          </a:prstGeom>
          <a:solidFill>
            <a:schemeClr val="bg1"/>
          </a:solidFill>
          <a:ln w="317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9"/>
          <p:cNvSpPr>
            <a:spLocks noGrp="1"/>
          </p:cNvSpPr>
          <p:nvPr>
            <p:ph type="title"/>
          </p:nvPr>
        </p:nvSpPr>
        <p:spPr>
          <a:xfrm>
            <a:off x="3119669" y="3510136"/>
            <a:ext cx="8376931" cy="710952"/>
          </a:xfrm>
          <a:prstGeom prst="rect">
            <a:avLst/>
          </a:prstGeom>
        </p:spPr>
        <p:txBody>
          <a:bodyPr>
            <a:normAutofit/>
          </a:bodyPr>
          <a:lstStyle>
            <a:lvl1pPr algn="l">
              <a:defRPr sz="36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78940" y="2881875"/>
            <a:ext cx="882313" cy="501596"/>
          </a:xfrm>
          <a:prstGeom prst="rect">
            <a:avLst/>
          </a:prstGeom>
        </p:spPr>
      </p:pic>
    </p:spTree>
    <p:extLst>
      <p:ext uri="{BB962C8B-B14F-4D97-AF65-F5344CB8AC3E}">
        <p14:creationId xmlns:p14="http://schemas.microsoft.com/office/powerpoint/2010/main" val="4206741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6150EE-FDD4-4F01-8CBE-FCBC9BFA875E}" type="slidenum">
              <a:rPr lang="en-GB" smtClean="0"/>
              <a:t>‹#›</a:t>
            </a:fld>
            <a:endParaRPr lang="en-GB"/>
          </a:p>
        </p:txBody>
      </p:sp>
      <p:sp>
        <p:nvSpPr>
          <p:cNvPr id="9" name="Title 8"/>
          <p:cNvSpPr>
            <a:spLocks noGrp="1"/>
          </p:cNvSpPr>
          <p:nvPr>
            <p:ph type="title" hasCustomPrompt="1"/>
          </p:nvPr>
        </p:nvSpPr>
        <p:spPr/>
        <p:txBody>
          <a:bodyPr/>
          <a:lstStyle>
            <a:lvl1pPr>
              <a:defRPr/>
            </a:lvl1pPr>
          </a:lstStyle>
          <a:p>
            <a:r>
              <a:rPr lang="en-US"/>
              <a:t>Click to add title</a:t>
            </a:r>
            <a:endParaRPr lang="en-GB"/>
          </a:p>
        </p:txBody>
      </p:sp>
    </p:spTree>
    <p:extLst>
      <p:ext uri="{BB962C8B-B14F-4D97-AF65-F5344CB8AC3E}">
        <p14:creationId xmlns:p14="http://schemas.microsoft.com/office/powerpoint/2010/main" val="3818182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1">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l="43330" t="11780" b="1806"/>
          <a:stretch/>
        </p:blipFill>
        <p:spPr>
          <a:xfrm>
            <a:off x="0" y="0"/>
            <a:ext cx="1703040" cy="6859481"/>
          </a:xfrm>
          <a:prstGeom prst="rect">
            <a:avLst/>
          </a:prstGeom>
        </p:spPr>
      </p:pic>
      <p:pic>
        <p:nvPicPr>
          <p:cNvPr id="6" name="Picture 5">
            <a:extLst>
              <a:ext uri="{FF2B5EF4-FFF2-40B4-BE49-F238E27FC236}">
                <a16:creationId xmlns:a16="http://schemas.microsoft.com/office/drawing/2014/main" id="{755E242B-C746-6F36-2FC8-B1AFFCBE96F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96000" y="476672"/>
            <a:ext cx="5519936" cy="1007062"/>
          </a:xfrm>
          <a:prstGeom prst="rect">
            <a:avLst/>
          </a:prstGeom>
        </p:spPr>
      </p:pic>
      <p:sp>
        <p:nvSpPr>
          <p:cNvPr id="10" name="Title 9"/>
          <p:cNvSpPr>
            <a:spLocks noGrp="1"/>
          </p:cNvSpPr>
          <p:nvPr>
            <p:ph type="title"/>
          </p:nvPr>
        </p:nvSpPr>
        <p:spPr>
          <a:xfrm>
            <a:off x="3119669" y="3510136"/>
            <a:ext cx="8376931" cy="710952"/>
          </a:xfrm>
          <a:prstGeom prst="rect">
            <a:avLst/>
          </a:prstGeom>
        </p:spPr>
        <p:txBody>
          <a:bodyPr>
            <a:normAutofit/>
          </a:bodyPr>
          <a:lstStyle>
            <a:lvl1pPr algn="l">
              <a:defRPr sz="36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11" name="Text Placeholder 11"/>
          <p:cNvSpPr>
            <a:spLocks noGrp="1"/>
          </p:cNvSpPr>
          <p:nvPr>
            <p:ph type="body" sz="quarter" idx="10"/>
          </p:nvPr>
        </p:nvSpPr>
        <p:spPr>
          <a:xfrm>
            <a:off x="3119670" y="4221089"/>
            <a:ext cx="6912636" cy="637133"/>
          </a:xfrm>
          <a:prstGeom prst="rect">
            <a:avLst/>
          </a:prstGeom>
        </p:spPr>
        <p:txBody>
          <a:bodyPr/>
          <a:lstStyle>
            <a:lvl1pPr marL="0" indent="0" algn="r">
              <a:buNone/>
              <a:defRPr sz="240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Tree>
    <p:extLst>
      <p:ext uri="{BB962C8B-B14F-4D97-AF65-F5344CB8AC3E}">
        <p14:creationId xmlns:p14="http://schemas.microsoft.com/office/powerpoint/2010/main" val="3361638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1.1">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lstStyle>
            <a:lvl1pPr>
              <a:defRPr/>
            </a:lvl1pPr>
          </a:lstStyle>
          <a:p>
            <a:r>
              <a:rPr lang="en-US"/>
              <a:t>Click to add title</a:t>
            </a:r>
            <a:endParaRPr lang="en-GB"/>
          </a:p>
        </p:txBody>
      </p:sp>
    </p:spTree>
    <p:extLst>
      <p:ext uri="{BB962C8B-B14F-4D97-AF65-F5344CB8AC3E}">
        <p14:creationId xmlns:p14="http://schemas.microsoft.com/office/powerpoint/2010/main" val="3945006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Blank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908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59496" y="188641"/>
            <a:ext cx="9794304" cy="720079"/>
          </a:xfrm>
          <a:prstGeom prst="rect">
            <a:avLst/>
          </a:prstGeom>
        </p:spPr>
        <p:txBody>
          <a:bodyPr vert="horz" lIns="91440" tIns="45720" rIns="91440" bIns="45720" rtlCol="0" anchor="ctr">
            <a:normAutofit/>
          </a:bodyPr>
          <a:lstStyle/>
          <a:p>
            <a:r>
              <a:rPr lang="en-US"/>
              <a:t>Click to add title</a:t>
            </a:r>
            <a:endParaRPr lang="en-GB"/>
          </a:p>
        </p:txBody>
      </p:sp>
      <p:sp>
        <p:nvSpPr>
          <p:cNvPr id="4" name="Date Placeholder 3"/>
          <p:cNvSpPr>
            <a:spLocks noGrp="1"/>
          </p:cNvSpPr>
          <p:nvPr>
            <p:ph type="dt" sz="half" idx="2"/>
          </p:nvPr>
        </p:nvSpPr>
        <p:spPr>
          <a:xfrm>
            <a:off x="119336" y="6448251"/>
            <a:ext cx="1053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038600" y="64482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1640616" y="6448251"/>
            <a:ext cx="4320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6150EE-FDD4-4F01-8CBE-FCBC9BFA875E}" type="slidenum">
              <a:rPr lang="en-GB" smtClean="0"/>
              <a:t>‹#›</a:t>
            </a:fld>
            <a:endParaRPr lang="en-GB"/>
          </a:p>
        </p:txBody>
      </p:sp>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17823" y="100265"/>
            <a:ext cx="1041137" cy="820585"/>
          </a:xfrm>
          <a:prstGeom prst="rect">
            <a:avLst/>
          </a:prstGeom>
          <a:effectLst>
            <a:softEdge rad="254000"/>
          </a:effectLst>
        </p:spPr>
      </p:pic>
      <p:sp>
        <p:nvSpPr>
          <p:cNvPr id="8" name="Oval 7"/>
          <p:cNvSpPr>
            <a:spLocks noChangeAspect="1"/>
          </p:cNvSpPr>
          <p:nvPr userDrawn="1"/>
        </p:nvSpPr>
        <p:spPr>
          <a:xfrm>
            <a:off x="813242" y="386911"/>
            <a:ext cx="360000" cy="360000"/>
          </a:xfrm>
          <a:prstGeom prst="ellipse">
            <a:avLst/>
          </a:prstGeom>
          <a:solidFill>
            <a:schemeClr val="bg1"/>
          </a:solidFill>
          <a:ln w="317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5827" y="469114"/>
            <a:ext cx="288921" cy="164251"/>
          </a:xfrm>
          <a:prstGeom prst="rect">
            <a:avLst/>
          </a:prstGeom>
        </p:spPr>
      </p:pic>
      <p:cxnSp>
        <p:nvCxnSpPr>
          <p:cNvPr id="14" name="Straight Connector 13"/>
          <p:cNvCxnSpPr/>
          <p:nvPr userDrawn="1"/>
        </p:nvCxnSpPr>
        <p:spPr>
          <a:xfrm>
            <a:off x="335360" y="980728"/>
            <a:ext cx="11449272" cy="0"/>
          </a:xfrm>
          <a:prstGeom prst="line">
            <a:avLst/>
          </a:prstGeom>
          <a:ln w="12700" cap="rnd">
            <a:gradFill flip="none" rotWithShape="1">
              <a:gsLst>
                <a:gs pos="51900">
                  <a:schemeClr val="bg1">
                    <a:lumMod val="50000"/>
                  </a:schemeClr>
                </a:gs>
                <a:gs pos="100000">
                  <a:schemeClr val="bg1">
                    <a:lumMod val="85000"/>
                  </a:schemeClr>
                </a:gs>
                <a:gs pos="0">
                  <a:schemeClr val="tx1">
                    <a:lumMod val="50000"/>
                    <a:lumOff val="50000"/>
                  </a:schemeClr>
                </a:gs>
              </a:gsLst>
              <a:path path="circle">
                <a:fillToRect l="50000" t="50000" r="50000" b="50000"/>
              </a:path>
              <a:tileRect/>
            </a:gradFill>
          </a:ln>
          <a:effectLst>
            <a:softEdge rad="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198765"/>
      </p:ext>
    </p:extLst>
  </p:cSld>
  <p:clrMap bg1="lt1" tx1="dk1" bg2="lt2" tx2="dk2" accent1="accent1" accent2="accent2" accent3="accent3" accent4="accent4" accent5="accent5" accent6="accent6" hlink="hlink" folHlink="folHlink"/>
  <p:sldLayoutIdLst>
    <p:sldLayoutId id="2147483747" r:id="rId1"/>
    <p:sldLayoutId id="2147483745" r:id="rId2"/>
    <p:sldLayoutId id="2147483746" r:id="rId3"/>
    <p:sldLayoutId id="2147483744" r:id="rId4"/>
    <p:sldLayoutId id="2147483749" r:id="rId5"/>
  </p:sldLayoutIdLst>
  <p:hf sldNum="0" hdr="0" ftr="0" dt="0"/>
  <p:txStyles>
    <p:title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loosolab.pages.gwdg.de/software/sc_framewor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air-code.github.io/understanding-umap/" TargetMode="External"/><Relationship Id="rId2" Type="http://schemas.openxmlformats.org/officeDocument/2006/relationships/hyperlink" Target="https://distill.pub/2016/misread-tsne/?_ga=2.135835192.888864733.1531353600-1779571267.15313536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336C20B-78F2-C8E9-F781-AA46BBA8E967}"/>
              </a:ext>
            </a:extLst>
          </p:cNvPr>
          <p:cNvSpPr>
            <a:spLocks noGrp="1"/>
          </p:cNvSpPr>
          <p:nvPr>
            <p:ph type="title"/>
          </p:nvPr>
        </p:nvSpPr>
        <p:spPr/>
        <p:txBody>
          <a:bodyPr/>
          <a:lstStyle/>
          <a:p>
            <a:r>
              <a:rPr lang="en-US" dirty="0"/>
              <a:t>Single Cell ATAC analysis report</a:t>
            </a:r>
          </a:p>
        </p:txBody>
      </p:sp>
      <p:sp>
        <p:nvSpPr>
          <p:cNvPr id="5" name="Textplatzhalter 4">
            <a:extLst>
              <a:ext uri="{FF2B5EF4-FFF2-40B4-BE49-F238E27FC236}">
                <a16:creationId xmlns:a16="http://schemas.microsoft.com/office/drawing/2014/main" id="{B139C730-D126-C258-5F13-C1EC11465399}"/>
              </a:ext>
            </a:extLst>
          </p:cNvPr>
          <p:cNvSpPr>
            <a:spLocks noGrp="1"/>
          </p:cNvSpPr>
          <p:nvPr>
            <p:ph type="body" sz="quarter" idx="10"/>
          </p:nvPr>
        </p:nvSpPr>
        <p:spPr/>
        <p:txBody>
          <a:bodyPr/>
          <a:lstStyle/>
          <a:p>
            <a:r>
              <a:rPr lang="en-US" dirty="0"/>
              <a:t>Bioinformatics Core Unit</a:t>
            </a:r>
          </a:p>
        </p:txBody>
      </p:sp>
    </p:spTree>
    <p:extLst>
      <p:ext uri="{BB962C8B-B14F-4D97-AF65-F5344CB8AC3E}">
        <p14:creationId xmlns:p14="http://schemas.microsoft.com/office/powerpoint/2010/main" val="2748322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F32A8327-CC96-3CB7-062E-3356635BBBB0}"/>
              </a:ext>
            </a:extLst>
          </p:cNvPr>
          <p:cNvSpPr>
            <a:spLocks noGrp="1"/>
          </p:cNvSpPr>
          <p:nvPr>
            <p:ph type="body" sz="quarter" idx="10"/>
          </p:nvPr>
        </p:nvSpPr>
        <p:spPr/>
        <p:txBody>
          <a:bodyPr/>
          <a:lstStyle/>
          <a:p>
            <a:r>
              <a:rPr lang="en-US" dirty="0"/>
              <a:t>Terms and methodology this pipeline is based on.</a:t>
            </a:r>
          </a:p>
        </p:txBody>
      </p:sp>
      <p:sp>
        <p:nvSpPr>
          <p:cNvPr id="3" name="Titel 2">
            <a:extLst>
              <a:ext uri="{FF2B5EF4-FFF2-40B4-BE49-F238E27FC236}">
                <a16:creationId xmlns:a16="http://schemas.microsoft.com/office/drawing/2014/main" id="{F9A0A8A3-1CD0-51CC-6DEA-BC3B2943E20A}"/>
              </a:ext>
            </a:extLst>
          </p:cNvPr>
          <p:cNvSpPr>
            <a:spLocks noGrp="1"/>
          </p:cNvSpPr>
          <p:nvPr>
            <p:ph type="title"/>
          </p:nvPr>
        </p:nvSpPr>
        <p:spPr/>
        <p:txBody>
          <a:bodyPr/>
          <a:lstStyle/>
          <a:p>
            <a:r>
              <a:rPr lang="en-US" dirty="0"/>
              <a:t>Introduction</a:t>
            </a:r>
          </a:p>
        </p:txBody>
      </p:sp>
    </p:spTree>
    <p:extLst>
      <p:ext uri="{BB962C8B-B14F-4D97-AF65-F5344CB8AC3E}">
        <p14:creationId xmlns:p14="http://schemas.microsoft.com/office/powerpoint/2010/main" val="223891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61AEEAD-FB42-5B0A-6147-C84AE117E02B}"/>
              </a:ext>
            </a:extLst>
          </p:cNvPr>
          <p:cNvSpPr>
            <a:spLocks noGrp="1"/>
          </p:cNvSpPr>
          <p:nvPr>
            <p:ph type="title"/>
          </p:nvPr>
        </p:nvSpPr>
        <p:spPr/>
        <p:txBody>
          <a:bodyPr/>
          <a:lstStyle/>
          <a:p>
            <a:r>
              <a:rPr lang="en-US" dirty="0"/>
              <a:t>Overview</a:t>
            </a:r>
          </a:p>
        </p:txBody>
      </p:sp>
      <p:sp>
        <p:nvSpPr>
          <p:cNvPr id="7" name="Rectangle 7">
            <a:extLst>
              <a:ext uri="{FF2B5EF4-FFF2-40B4-BE49-F238E27FC236}">
                <a16:creationId xmlns:a16="http://schemas.microsoft.com/office/drawing/2014/main" id="{CE530850-B486-CC5C-1B40-FFCBB71AD958}"/>
              </a:ext>
            </a:extLst>
          </p:cNvPr>
          <p:cNvSpPr/>
          <p:nvPr/>
        </p:nvSpPr>
        <p:spPr>
          <a:xfrm>
            <a:off x="2893841" y="6307693"/>
            <a:ext cx="6404317" cy="369332"/>
          </a:xfrm>
          <a:prstGeom prst="rect">
            <a:avLst/>
          </a:prstGeom>
        </p:spPr>
        <p:txBody>
          <a:bodyPr wrap="none">
            <a:spAutoFit/>
          </a:bodyPr>
          <a:lstStyle/>
          <a:p>
            <a:r>
              <a:rPr lang="en-US" dirty="0"/>
              <a:t>Manual: </a:t>
            </a:r>
            <a:r>
              <a:rPr lang="en-US" dirty="0">
                <a:hlinkClick r:id="rId2"/>
              </a:rPr>
              <a:t>https://loosolab.pages.gwdg.de/software/sc_framework/</a:t>
            </a:r>
            <a:endParaRPr lang="en-US" dirty="0"/>
          </a:p>
        </p:txBody>
      </p:sp>
      <p:pic>
        <p:nvPicPr>
          <p:cNvPr id="9" name="Grafik 8" descr="The image shows an overview of the SC-Framework environment with its included tools, the package and analysis notebooks.">
            <a:extLst>
              <a:ext uri="{FF2B5EF4-FFF2-40B4-BE49-F238E27FC236}">
                <a16:creationId xmlns:a16="http://schemas.microsoft.com/office/drawing/2014/main" id="{FDA4C355-5E5C-2A9D-431D-7CDAE52AF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417" y="1052736"/>
            <a:ext cx="7291166" cy="5228980"/>
          </a:xfrm>
          <a:prstGeom prst="rect">
            <a:avLst/>
          </a:prstGeom>
        </p:spPr>
      </p:pic>
    </p:spTree>
    <p:extLst>
      <p:ext uri="{BB962C8B-B14F-4D97-AF65-F5344CB8AC3E}">
        <p14:creationId xmlns:p14="http://schemas.microsoft.com/office/powerpoint/2010/main" val="1596308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11BEA5E-7EB5-9125-E3E0-589A11F824BF}"/>
              </a:ext>
            </a:extLst>
          </p:cNvPr>
          <p:cNvSpPr>
            <a:spLocks noGrp="1"/>
          </p:cNvSpPr>
          <p:nvPr>
            <p:ph type="title"/>
          </p:nvPr>
        </p:nvSpPr>
        <p:spPr/>
        <p:txBody>
          <a:bodyPr/>
          <a:lstStyle/>
          <a:p>
            <a:r>
              <a:rPr lang="en-US" dirty="0"/>
              <a:t>Terms and Algorithms</a:t>
            </a:r>
          </a:p>
        </p:txBody>
      </p:sp>
      <p:sp>
        <p:nvSpPr>
          <p:cNvPr id="3" name="Rectangle 2">
            <a:extLst>
              <a:ext uri="{FF2B5EF4-FFF2-40B4-BE49-F238E27FC236}">
                <a16:creationId xmlns:a16="http://schemas.microsoft.com/office/drawing/2014/main" id="{8DFEA679-694E-B863-E33B-B86D8111F68B}"/>
              </a:ext>
            </a:extLst>
          </p:cNvPr>
          <p:cNvSpPr/>
          <p:nvPr/>
        </p:nvSpPr>
        <p:spPr>
          <a:xfrm>
            <a:off x="839416" y="1124744"/>
            <a:ext cx="10514384" cy="5693866"/>
          </a:xfrm>
          <a:prstGeom prst="rect">
            <a:avLst/>
          </a:prstGeom>
          <a:solidFill>
            <a:srgbClr val="F2F2F2"/>
          </a:solidFill>
          <a:ln>
            <a:solidFill>
              <a:srgbClr val="D9D9D9"/>
            </a:solidFill>
          </a:ln>
        </p:spPr>
        <p:txBody>
          <a:bodyPr wrap="square">
            <a:spAutoFit/>
          </a:bodyPr>
          <a:lstStyle/>
          <a:p>
            <a:r>
              <a:rPr lang="en-GB" sz="1400" b="1" dirty="0"/>
              <a:t>Observation (</a:t>
            </a:r>
            <a:r>
              <a:rPr lang="en-GB" sz="1400" b="1" dirty="0" err="1"/>
              <a:t>obs</a:t>
            </a:r>
            <a:r>
              <a:rPr lang="en-GB" sz="1400" b="1" dirty="0"/>
              <a:t>)</a:t>
            </a:r>
          </a:p>
          <a:p>
            <a:r>
              <a:rPr lang="en-GB" sz="1400" dirty="0"/>
              <a:t>In </a:t>
            </a:r>
            <a:r>
              <a:rPr lang="en-GB" sz="1400" dirty="0" err="1"/>
              <a:t>scATAC-seq</a:t>
            </a:r>
            <a:r>
              <a:rPr lang="en-GB" sz="1400" dirty="0"/>
              <a:t> data an observation refers to a cell identified by a barcode unique in the dataset.</a:t>
            </a:r>
          </a:p>
          <a:p>
            <a:endParaRPr lang="en-GB" sz="1400" b="1" dirty="0"/>
          </a:p>
          <a:p>
            <a:r>
              <a:rPr lang="en-GB" sz="1400" b="1" dirty="0"/>
              <a:t>Variable (</a:t>
            </a:r>
            <a:r>
              <a:rPr lang="en-GB" sz="1400" b="1" dirty="0" err="1"/>
              <a:t>var</a:t>
            </a:r>
            <a:r>
              <a:rPr lang="en-GB" sz="1400" b="1" dirty="0"/>
              <a:t>)</a:t>
            </a:r>
          </a:p>
          <a:p>
            <a:r>
              <a:rPr lang="en-GB" sz="1400" dirty="0"/>
              <a:t>A variable refers to a genomic region. Regions can be formatted in different ways e.g. the genome is split into equal sizes “windows”, each region refers to an open chromatin location or each region contains a promoter. Both </a:t>
            </a:r>
            <a:r>
              <a:rPr lang="en-GB" sz="1400" dirty="0" err="1"/>
              <a:t>var</a:t>
            </a:r>
            <a:r>
              <a:rPr lang="en-GB" sz="1400" dirty="0"/>
              <a:t> and </a:t>
            </a:r>
            <a:r>
              <a:rPr lang="en-GB" sz="1400" dirty="0" err="1"/>
              <a:t>obs</a:t>
            </a:r>
            <a:r>
              <a:rPr lang="en-GB" sz="1400" dirty="0"/>
              <a:t> can have additional metadata, e.g. cell types (</a:t>
            </a:r>
            <a:r>
              <a:rPr lang="en-GB" sz="1400" dirty="0" err="1"/>
              <a:t>obs</a:t>
            </a:r>
            <a:r>
              <a:rPr lang="en-GB" sz="1400" dirty="0"/>
              <a:t>) or “is mitochondrial” (</a:t>
            </a:r>
            <a:r>
              <a:rPr lang="en-GB" sz="1400" dirty="0" err="1"/>
              <a:t>var</a:t>
            </a:r>
            <a:r>
              <a:rPr lang="en-GB" sz="1400" dirty="0"/>
              <a:t>).</a:t>
            </a:r>
          </a:p>
          <a:p>
            <a:endParaRPr lang="en-GB" sz="1400" dirty="0"/>
          </a:p>
          <a:p>
            <a:r>
              <a:rPr lang="en-GB" sz="1400" b="1" dirty="0"/>
              <a:t>Matrix</a:t>
            </a:r>
            <a:endParaRPr lang="en-GB" sz="1400" dirty="0"/>
          </a:p>
          <a:p>
            <a:r>
              <a:rPr lang="en-GB" sz="1400" dirty="0"/>
              <a:t>The analysis is based on an expression matrix (</a:t>
            </a:r>
            <a:r>
              <a:rPr lang="en-GB" sz="1400" dirty="0" err="1"/>
              <a:t>obs</a:t>
            </a:r>
            <a:r>
              <a:rPr lang="en-GB" sz="1400" dirty="0"/>
              <a:t> x </a:t>
            </a:r>
            <a:r>
              <a:rPr lang="en-GB" sz="1400" dirty="0" err="1"/>
              <a:t>var</a:t>
            </a:r>
            <a:r>
              <a:rPr lang="en-GB" sz="1400" dirty="0"/>
              <a:t>) that contains the raw ATAC counts for each cell over each region.</a:t>
            </a:r>
          </a:p>
          <a:p>
            <a:endParaRPr lang="en-GB" sz="1400" dirty="0"/>
          </a:p>
          <a:p>
            <a:r>
              <a:rPr lang="en-GB" sz="1400" b="1" dirty="0"/>
              <a:t>Latent Semantic Indexing (LSI)</a:t>
            </a:r>
          </a:p>
          <a:p>
            <a:r>
              <a:rPr lang="en-GB" sz="1400" dirty="0"/>
              <a:t>LSI is the </a:t>
            </a:r>
            <a:r>
              <a:rPr lang="en-GB" sz="1400" dirty="0" err="1"/>
              <a:t>scATAC</a:t>
            </a:r>
            <a:r>
              <a:rPr lang="en-GB" sz="1400" dirty="0"/>
              <a:t> analogue to the Principle Component Analysis (PCA). It reduces the high-dimensional data by summarizing similar behaving genes into components. Components that explain little of the dataset variance or ones that correlate with technical factors are considered noise and removed.</a:t>
            </a:r>
          </a:p>
          <a:p>
            <a:endParaRPr lang="en-GB" sz="1400" b="1" dirty="0"/>
          </a:p>
          <a:p>
            <a:r>
              <a:rPr lang="en-US" sz="1400" b="1" dirty="0"/>
              <a:t>t-distributed stochastic neighbor embedding (t-SNE)</a:t>
            </a:r>
          </a:p>
          <a:p>
            <a:r>
              <a:rPr lang="en-US" sz="1400" dirty="0"/>
              <a:t>The t-SNE further reduces the dimensions (components) from the LSI to a low-dimensional output (usually 2D). </a:t>
            </a:r>
          </a:p>
          <a:p>
            <a:r>
              <a:rPr lang="en-GB" sz="1400" b="1" dirty="0">
                <a:hlinkClick r:id="rId2"/>
              </a:rPr>
              <a:t>More information on t-SNE</a:t>
            </a:r>
            <a:endParaRPr lang="en-GB" sz="1400" b="1" dirty="0"/>
          </a:p>
          <a:p>
            <a:endParaRPr lang="en-GB" sz="1400" b="1" dirty="0"/>
          </a:p>
          <a:p>
            <a:r>
              <a:rPr lang="en-US" sz="1400" b="1" dirty="0"/>
              <a:t>Uniform Manifold Approximation and Projection (UMAP)</a:t>
            </a:r>
          </a:p>
          <a:p>
            <a:r>
              <a:rPr lang="en-GB" sz="1400" dirty="0"/>
              <a:t>UMAP takes the components from the LSI and reduces them into a low-dimensional, 2D or 3D, representation. It does so, by constructing a high-dimensional graph and optimizing a low-dimensional analogue to be as similar as possible. Both UMAP and t-SNE are mostly equivalent techniques to visualize high-dimensional data. They are robust, meaning they will provide highly similar results. Thus, we provide either UMAP or t-SNE.</a:t>
            </a:r>
          </a:p>
          <a:p>
            <a:r>
              <a:rPr lang="en-GB" sz="1400" b="1" dirty="0">
                <a:hlinkClick r:id="rId3"/>
              </a:rPr>
              <a:t>More information on UMAP</a:t>
            </a:r>
            <a:endParaRPr lang="en-GB" sz="1400" b="1" dirty="0"/>
          </a:p>
        </p:txBody>
      </p:sp>
    </p:spTree>
    <p:extLst>
      <p:ext uri="{BB962C8B-B14F-4D97-AF65-F5344CB8AC3E}">
        <p14:creationId xmlns:p14="http://schemas.microsoft.com/office/powerpoint/2010/main" val="2157333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11BEA5E-7EB5-9125-E3E0-589A11F824BF}"/>
              </a:ext>
            </a:extLst>
          </p:cNvPr>
          <p:cNvSpPr>
            <a:spLocks noGrp="1"/>
          </p:cNvSpPr>
          <p:nvPr>
            <p:ph type="title"/>
          </p:nvPr>
        </p:nvSpPr>
        <p:spPr/>
        <p:txBody>
          <a:bodyPr/>
          <a:lstStyle/>
          <a:p>
            <a:r>
              <a:rPr lang="en-US" dirty="0"/>
              <a:t>Terms and Algorithms</a:t>
            </a:r>
          </a:p>
        </p:txBody>
      </p:sp>
      <p:sp>
        <p:nvSpPr>
          <p:cNvPr id="2" name="Rectangle 2">
            <a:extLst>
              <a:ext uri="{FF2B5EF4-FFF2-40B4-BE49-F238E27FC236}">
                <a16:creationId xmlns:a16="http://schemas.microsoft.com/office/drawing/2014/main" id="{E09BBF26-68A8-3631-E998-39EF10328074}"/>
              </a:ext>
            </a:extLst>
          </p:cNvPr>
          <p:cNvSpPr/>
          <p:nvPr/>
        </p:nvSpPr>
        <p:spPr>
          <a:xfrm>
            <a:off x="839416" y="1124744"/>
            <a:ext cx="10514384" cy="3108543"/>
          </a:xfrm>
          <a:prstGeom prst="rect">
            <a:avLst/>
          </a:prstGeom>
          <a:solidFill>
            <a:srgbClr val="F2F2F2"/>
          </a:solidFill>
          <a:ln>
            <a:solidFill>
              <a:srgbClr val="D9D9D9"/>
            </a:solidFill>
          </a:ln>
        </p:spPr>
        <p:txBody>
          <a:bodyPr wrap="square">
            <a:spAutoFit/>
          </a:bodyPr>
          <a:lstStyle/>
          <a:p>
            <a:r>
              <a:rPr lang="de-DE" sz="1400" b="1" dirty="0"/>
              <a:t>Batch </a:t>
            </a:r>
            <a:r>
              <a:rPr lang="en-US" sz="1400" b="1" dirty="0"/>
              <a:t>correction</a:t>
            </a:r>
          </a:p>
          <a:p>
            <a:r>
              <a:rPr lang="en-US" sz="1400" dirty="0"/>
              <a:t>Batch effects are variances in the data that are not intended by the experimental design (e.g. technical variance). They can be introduced through various sources. For example, sequencing samples at different </a:t>
            </a:r>
            <a:r>
              <a:rPr lang="en-US" sz="1400" dirty="0" err="1"/>
              <a:t>timepoints</a:t>
            </a:r>
            <a:r>
              <a:rPr lang="en-US" sz="1400" dirty="0"/>
              <a:t> may introduce batch effects. As batch effects could interfere with downstream analysis they are typically removed. However, it can be challenging to identify and correct for batch effects as this is highly dependent on the experimental setup of the dataset. For optimal results an experiment should be designed in a way that each condition is present in at least two different batches.</a:t>
            </a:r>
            <a:endParaRPr lang="de-DE" sz="1400" dirty="0"/>
          </a:p>
          <a:p>
            <a:endParaRPr lang="de-DE" sz="1400" b="1" dirty="0"/>
          </a:p>
          <a:p>
            <a:r>
              <a:rPr lang="en-US" sz="1400" b="1" dirty="0"/>
              <a:t>Local Inverse Simpson's Index (LISI)</a:t>
            </a:r>
            <a:endParaRPr lang="de-DE" sz="1400" b="1" dirty="0"/>
          </a:p>
          <a:p>
            <a:r>
              <a:rPr lang="de-DE" sz="1400" dirty="0"/>
              <a:t>T</a:t>
            </a:r>
            <a:r>
              <a:rPr lang="en-US" sz="1400" dirty="0"/>
              <a:t>he LISI measures the strength of a batch effect based on the heterogeneity in each group. Meaning, a well-mixed dataset, without any batch effect will get a high score of up to the number of batches in the dataset.</a:t>
            </a:r>
          </a:p>
          <a:p>
            <a:endParaRPr lang="en-US" sz="1400" b="1" dirty="0"/>
          </a:p>
          <a:p>
            <a:r>
              <a:rPr lang="en-US" sz="1400" b="1" dirty="0"/>
              <a:t>Clustering</a:t>
            </a:r>
          </a:p>
          <a:p>
            <a:r>
              <a:rPr lang="en-US" sz="1400" dirty="0"/>
              <a:t>The clustering, typically done using the </a:t>
            </a:r>
            <a:r>
              <a:rPr lang="en-US" sz="1400" dirty="0" err="1"/>
              <a:t>leiden</a:t>
            </a:r>
            <a:r>
              <a:rPr lang="en-US" sz="1400" dirty="0"/>
              <a:t> algorithm, sorts the cells of a dataset into groups based on their expression similarity. The resulting clusters are commonly thought to be cell types and annotated in the following steps.</a:t>
            </a:r>
          </a:p>
        </p:txBody>
      </p:sp>
    </p:spTree>
    <p:extLst>
      <p:ext uri="{BB962C8B-B14F-4D97-AF65-F5344CB8AC3E}">
        <p14:creationId xmlns:p14="http://schemas.microsoft.com/office/powerpoint/2010/main" val="197649292"/>
      </p:ext>
    </p:extLst>
  </p:cSld>
  <p:clrMapOvr>
    <a:masterClrMapping/>
  </p:clrMapOvr>
</p:sld>
</file>

<file path=ppt/theme/theme1.xml><?xml version="1.0" encoding="utf-8"?>
<a:theme xmlns:a="http://schemas.openxmlformats.org/drawingml/2006/main" name="BCU v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mpi_ppt_template_1</Template>
  <TotalTime>0</TotalTime>
  <Words>538</Words>
  <Application>Microsoft Office PowerPoint</Application>
  <PresentationFormat>Widescreen</PresentationFormat>
  <Paragraphs>35</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Tahoma</vt:lpstr>
      <vt:lpstr>BCU v3</vt:lpstr>
      <vt:lpstr>Single Cell ATAC analysis report</vt:lpstr>
      <vt:lpstr>Introduction</vt:lpstr>
      <vt:lpstr>Overview</vt:lpstr>
      <vt:lpstr>Terms and Algorithms</vt:lpstr>
      <vt:lpstr>Terms and Algorithms</vt:lpstr>
    </vt:vector>
  </TitlesOfParts>
  <Company>MPI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Wiegandt, Rene</dc:creator>
  <cp:lastModifiedBy>Schultheis, Hendrik</cp:lastModifiedBy>
  <cp:revision>199</cp:revision>
  <dcterms:created xsi:type="dcterms:W3CDTF">2018-09-18T11:01:01Z</dcterms:created>
  <dcterms:modified xsi:type="dcterms:W3CDTF">2025-11-19T14:10:10Z</dcterms:modified>
</cp:coreProperties>
</file>