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1"/>
  </p:sldMasterIdLst>
  <p:notesMasterIdLst>
    <p:notesMasterId r:id="rId7"/>
  </p:notesMasterIdLst>
  <p:sldIdLst>
    <p:sldId id="256" r:id="rId2"/>
    <p:sldId id="257" r:id="rId3"/>
    <p:sldId id="258" r:id="rId4"/>
    <p:sldId id="260" r:id="rId5"/>
    <p:sldId id="259" r:id="rId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5AA5"/>
    <a:srgbClr val="F2F2F2"/>
    <a:srgbClr val="005DA2"/>
    <a:srgbClr val="005D9E"/>
    <a:srgbClr val="0060A8"/>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12" autoAdjust="0"/>
    <p:restoredTop sz="94660"/>
  </p:normalViewPr>
  <p:slideViewPr>
    <p:cSldViewPr>
      <p:cViewPr varScale="1">
        <p:scale>
          <a:sx n="101" d="100"/>
          <a:sy n="101" d="100"/>
        </p:scale>
        <p:origin x="1086" y="108"/>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notesViewPr>
    <p:cSldViewPr>
      <p:cViewPr varScale="1">
        <p:scale>
          <a:sx n="76" d="100"/>
          <a:sy n="76" d="100"/>
        </p:scale>
        <p:origin x="291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8D5E74-D77C-4BB7-BEDA-D31AC3E28CAC}" type="datetimeFigureOut">
              <a:rPr lang="en-US" smtClean="0"/>
              <a:t>11/19/2025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8A07C4-18B2-45A6-B730-9F4E335F8998}" type="slidenum">
              <a:rPr lang="en-US" smtClean="0"/>
              <a:t>‹#›</a:t>
            </a:fld>
            <a:endParaRPr lang="en-US" dirty="0"/>
          </a:p>
        </p:txBody>
      </p:sp>
    </p:spTree>
    <p:extLst>
      <p:ext uri="{BB962C8B-B14F-4D97-AF65-F5344CB8AC3E}">
        <p14:creationId xmlns:p14="http://schemas.microsoft.com/office/powerpoint/2010/main" val="4026180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902093" y="1962049"/>
            <a:ext cx="3521481" cy="2775498"/>
          </a:xfrm>
          <a:prstGeom prst="rect">
            <a:avLst/>
          </a:prstGeom>
          <a:effectLst>
            <a:softEdge rad="635000"/>
          </a:effectLst>
        </p:spPr>
      </p:pic>
      <p:sp>
        <p:nvSpPr>
          <p:cNvPr id="17" name="Rectangle 16"/>
          <p:cNvSpPr/>
          <p:nvPr userDrawn="1"/>
        </p:nvSpPr>
        <p:spPr>
          <a:xfrm>
            <a:off x="2783632" y="3284984"/>
            <a:ext cx="9361040" cy="3456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a:spLocks noChangeAspect="1"/>
          </p:cNvSpPr>
          <p:nvPr userDrawn="1"/>
        </p:nvSpPr>
        <p:spPr>
          <a:xfrm>
            <a:off x="1491061" y="2636912"/>
            <a:ext cx="1058072" cy="1058072"/>
          </a:xfrm>
          <a:prstGeom prst="ellipse">
            <a:avLst/>
          </a:prstGeom>
          <a:solidFill>
            <a:schemeClr val="bg1"/>
          </a:solidFill>
          <a:ln w="317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78940" y="2881875"/>
            <a:ext cx="882313" cy="501596"/>
          </a:xfrm>
          <a:prstGeom prst="rect">
            <a:avLst/>
          </a:prstGeom>
        </p:spPr>
      </p:pic>
      <p:sp>
        <p:nvSpPr>
          <p:cNvPr id="10" name="Titel 9">
            <a:extLst>
              <a:ext uri="{FF2B5EF4-FFF2-40B4-BE49-F238E27FC236}">
                <a16:creationId xmlns:a16="http://schemas.microsoft.com/office/drawing/2014/main" id="{98218C12-87C4-0F5B-5AFE-7E7D004B4D69}"/>
              </a:ext>
            </a:extLst>
          </p:cNvPr>
          <p:cNvSpPr>
            <a:spLocks noGrp="1"/>
          </p:cNvSpPr>
          <p:nvPr>
            <p:ph type="title" hasCustomPrompt="1"/>
          </p:nvPr>
        </p:nvSpPr>
        <p:spPr>
          <a:xfrm>
            <a:off x="3104965" y="3429000"/>
            <a:ext cx="7371352" cy="720079"/>
          </a:xfrm>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r>
              <a:rPr lang="en-US" noProof="0" dirty="0"/>
              <a:t>Click to edit Master title style</a:t>
            </a:r>
          </a:p>
        </p:txBody>
      </p:sp>
      <p:sp>
        <p:nvSpPr>
          <p:cNvPr id="13" name="Textplatzhalter 12">
            <a:extLst>
              <a:ext uri="{FF2B5EF4-FFF2-40B4-BE49-F238E27FC236}">
                <a16:creationId xmlns:a16="http://schemas.microsoft.com/office/drawing/2014/main" id="{134FCAA1-E1E4-F6C1-781B-153CACD84834}"/>
              </a:ext>
            </a:extLst>
          </p:cNvPr>
          <p:cNvSpPr>
            <a:spLocks noGrp="1"/>
          </p:cNvSpPr>
          <p:nvPr>
            <p:ph type="body" sz="quarter" idx="11" hasCustomPrompt="1"/>
          </p:nvPr>
        </p:nvSpPr>
        <p:spPr>
          <a:xfrm>
            <a:off x="3105151" y="4221163"/>
            <a:ext cx="7389598" cy="2087562"/>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4206741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6150EE-FDD4-4F01-8CBE-FCBC9BFA875E}" type="slidenum">
              <a:rPr lang="en-GB" smtClean="0"/>
              <a:t>‹#›</a:t>
            </a:fld>
            <a:endParaRPr lang="en-GB"/>
          </a:p>
        </p:txBody>
      </p:sp>
      <p:sp>
        <p:nvSpPr>
          <p:cNvPr id="9" name="Title 8"/>
          <p:cNvSpPr>
            <a:spLocks noGrp="1"/>
          </p:cNvSpPr>
          <p:nvPr>
            <p:ph type="title" hasCustomPrompt="1"/>
          </p:nvPr>
        </p:nvSpPr>
        <p:spPr/>
        <p:txBody>
          <a:bodyPr/>
          <a:lstStyle>
            <a:lvl1pPr>
              <a:defRPr/>
            </a:lvl1pPr>
          </a:lstStyle>
          <a:p>
            <a:r>
              <a:rPr lang="en-US"/>
              <a:t>Click to add title</a:t>
            </a:r>
            <a:endParaRPr lang="en-GB"/>
          </a:p>
        </p:txBody>
      </p:sp>
    </p:spTree>
    <p:extLst>
      <p:ext uri="{BB962C8B-B14F-4D97-AF65-F5344CB8AC3E}">
        <p14:creationId xmlns:p14="http://schemas.microsoft.com/office/powerpoint/2010/main" val="3818182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l="43330" t="11780" b="1806"/>
          <a:stretch/>
        </p:blipFill>
        <p:spPr>
          <a:xfrm>
            <a:off x="0" y="0"/>
            <a:ext cx="1703040" cy="6859481"/>
          </a:xfrm>
          <a:prstGeom prst="rect">
            <a:avLst/>
          </a:prstGeom>
        </p:spPr>
      </p:pic>
      <p:pic>
        <p:nvPicPr>
          <p:cNvPr id="6" name="Picture 5">
            <a:extLst>
              <a:ext uri="{FF2B5EF4-FFF2-40B4-BE49-F238E27FC236}">
                <a16:creationId xmlns:a16="http://schemas.microsoft.com/office/drawing/2014/main" id="{755E242B-C746-6F36-2FC8-B1AFFCBE96F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96000" y="476672"/>
            <a:ext cx="5519936" cy="1007062"/>
          </a:xfrm>
          <a:prstGeom prst="rect">
            <a:avLst/>
          </a:prstGeom>
        </p:spPr>
      </p:pic>
      <p:sp>
        <p:nvSpPr>
          <p:cNvPr id="10" name="Title 9"/>
          <p:cNvSpPr>
            <a:spLocks noGrp="1"/>
          </p:cNvSpPr>
          <p:nvPr>
            <p:ph type="title"/>
          </p:nvPr>
        </p:nvSpPr>
        <p:spPr>
          <a:xfrm>
            <a:off x="3119669" y="3510136"/>
            <a:ext cx="8376931" cy="710952"/>
          </a:xfrm>
          <a:prstGeom prst="rect">
            <a:avLst/>
          </a:prstGeom>
        </p:spPr>
        <p:txBody>
          <a:bodyPr>
            <a:normAutofit/>
          </a:bodyPr>
          <a:lstStyle>
            <a:lvl1pPr algn="l">
              <a:defRPr sz="36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11" name="Text Placeholder 11"/>
          <p:cNvSpPr>
            <a:spLocks noGrp="1"/>
          </p:cNvSpPr>
          <p:nvPr>
            <p:ph type="body" sz="quarter" idx="10"/>
          </p:nvPr>
        </p:nvSpPr>
        <p:spPr>
          <a:xfrm>
            <a:off x="3119670" y="4221089"/>
            <a:ext cx="6912636" cy="637133"/>
          </a:xfrm>
          <a:prstGeom prst="rect">
            <a:avLst/>
          </a:prstGeom>
        </p:spPr>
        <p:txBody>
          <a:bodyPr/>
          <a:lstStyle>
            <a:lvl1pPr marL="0" indent="0" algn="r">
              <a:buNone/>
              <a:defRPr sz="240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pPr lvl="0"/>
            <a:endParaRPr lang="en-US" dirty="0"/>
          </a:p>
        </p:txBody>
      </p:sp>
    </p:spTree>
    <p:extLst>
      <p:ext uri="{BB962C8B-B14F-4D97-AF65-F5344CB8AC3E}">
        <p14:creationId xmlns:p14="http://schemas.microsoft.com/office/powerpoint/2010/main" val="3361638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1.1">
    <p:spTree>
      <p:nvGrpSpPr>
        <p:cNvPr id="1" name=""/>
        <p:cNvGrpSpPr/>
        <p:nvPr/>
      </p:nvGrpSpPr>
      <p:grpSpPr>
        <a:xfrm>
          <a:off x="0" y="0"/>
          <a:ext cx="0" cy="0"/>
          <a:chOff x="0" y="0"/>
          <a:chExt cx="0" cy="0"/>
        </a:xfrm>
      </p:grpSpPr>
      <p:sp>
        <p:nvSpPr>
          <p:cNvPr id="8" name="Title 7"/>
          <p:cNvSpPr>
            <a:spLocks noGrp="1"/>
          </p:cNvSpPr>
          <p:nvPr>
            <p:ph type="title" hasCustomPrompt="1"/>
          </p:nvPr>
        </p:nvSpPr>
        <p:spPr/>
        <p:txBody>
          <a:bodyPr/>
          <a:lstStyle>
            <a:lvl1pPr>
              <a:defRPr/>
            </a:lvl1pPr>
          </a:lstStyle>
          <a:p>
            <a:r>
              <a:rPr lang="en-US"/>
              <a:t>Click to add title</a:t>
            </a:r>
            <a:endParaRPr lang="en-GB"/>
          </a:p>
        </p:txBody>
      </p:sp>
    </p:spTree>
    <p:extLst>
      <p:ext uri="{BB962C8B-B14F-4D97-AF65-F5344CB8AC3E}">
        <p14:creationId xmlns:p14="http://schemas.microsoft.com/office/powerpoint/2010/main" val="3945006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Blank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908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59496" y="188641"/>
            <a:ext cx="9794304" cy="720079"/>
          </a:xfrm>
          <a:prstGeom prst="rect">
            <a:avLst/>
          </a:prstGeom>
        </p:spPr>
        <p:txBody>
          <a:bodyPr vert="horz" lIns="91440" tIns="45720" rIns="91440" bIns="45720" rtlCol="0" anchor="ctr">
            <a:normAutofit/>
          </a:bodyPr>
          <a:lstStyle/>
          <a:p>
            <a:r>
              <a:rPr lang="en-US"/>
              <a:t>Click to add title</a:t>
            </a:r>
            <a:endParaRPr lang="en-GB"/>
          </a:p>
        </p:txBody>
      </p:sp>
      <p:sp>
        <p:nvSpPr>
          <p:cNvPr id="4" name="Date Placeholder 3"/>
          <p:cNvSpPr>
            <a:spLocks noGrp="1"/>
          </p:cNvSpPr>
          <p:nvPr>
            <p:ph type="dt" sz="half" idx="2"/>
          </p:nvPr>
        </p:nvSpPr>
        <p:spPr>
          <a:xfrm>
            <a:off x="119336" y="6448251"/>
            <a:ext cx="105390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4038600" y="64482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1640616" y="6448251"/>
            <a:ext cx="4320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6150EE-FDD4-4F01-8CBE-FCBC9BFA875E}" type="slidenum">
              <a:rPr lang="en-GB" smtClean="0"/>
              <a:t>‹#›</a:t>
            </a:fld>
            <a:endParaRPr lang="en-GB"/>
          </a:p>
        </p:txBody>
      </p:sp>
      <p:pic>
        <p:nvPicPr>
          <p:cNvPr id="7" name="Picture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17823" y="100265"/>
            <a:ext cx="1041137" cy="820585"/>
          </a:xfrm>
          <a:prstGeom prst="rect">
            <a:avLst/>
          </a:prstGeom>
          <a:effectLst>
            <a:softEdge rad="254000"/>
          </a:effectLst>
        </p:spPr>
      </p:pic>
      <p:sp>
        <p:nvSpPr>
          <p:cNvPr id="8" name="Oval 7"/>
          <p:cNvSpPr>
            <a:spLocks noChangeAspect="1"/>
          </p:cNvSpPr>
          <p:nvPr userDrawn="1"/>
        </p:nvSpPr>
        <p:spPr>
          <a:xfrm>
            <a:off x="813242" y="386911"/>
            <a:ext cx="360000" cy="360000"/>
          </a:xfrm>
          <a:prstGeom prst="ellipse">
            <a:avLst/>
          </a:prstGeom>
          <a:solidFill>
            <a:schemeClr val="bg1"/>
          </a:solidFill>
          <a:ln w="317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5827" y="469114"/>
            <a:ext cx="288921" cy="164251"/>
          </a:xfrm>
          <a:prstGeom prst="rect">
            <a:avLst/>
          </a:prstGeom>
        </p:spPr>
      </p:pic>
      <p:cxnSp>
        <p:nvCxnSpPr>
          <p:cNvPr id="14" name="Straight Connector 13"/>
          <p:cNvCxnSpPr/>
          <p:nvPr userDrawn="1"/>
        </p:nvCxnSpPr>
        <p:spPr>
          <a:xfrm>
            <a:off x="335360" y="980728"/>
            <a:ext cx="11449272" cy="0"/>
          </a:xfrm>
          <a:prstGeom prst="line">
            <a:avLst/>
          </a:prstGeom>
          <a:ln w="12700" cap="rnd">
            <a:gradFill flip="none" rotWithShape="1">
              <a:gsLst>
                <a:gs pos="51900">
                  <a:schemeClr val="bg1">
                    <a:lumMod val="50000"/>
                  </a:schemeClr>
                </a:gs>
                <a:gs pos="100000">
                  <a:schemeClr val="bg1">
                    <a:lumMod val="85000"/>
                  </a:schemeClr>
                </a:gs>
                <a:gs pos="0">
                  <a:schemeClr val="tx1">
                    <a:lumMod val="50000"/>
                    <a:lumOff val="50000"/>
                  </a:schemeClr>
                </a:gs>
              </a:gsLst>
              <a:path path="circle">
                <a:fillToRect l="50000" t="50000" r="50000" b="50000"/>
              </a:path>
              <a:tileRect/>
            </a:gradFill>
          </a:ln>
          <a:effectLst>
            <a:softEdge rad="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198765"/>
      </p:ext>
    </p:extLst>
  </p:cSld>
  <p:clrMap bg1="lt1" tx1="dk1" bg2="lt2" tx2="dk2" accent1="accent1" accent2="accent2" accent3="accent3" accent4="accent4" accent5="accent5" accent6="accent6" hlink="hlink" folHlink="folHlink"/>
  <p:sldLayoutIdLst>
    <p:sldLayoutId id="2147483747" r:id="rId1"/>
    <p:sldLayoutId id="2147483745" r:id="rId2"/>
    <p:sldLayoutId id="2147483746" r:id="rId3"/>
    <p:sldLayoutId id="2147483744" r:id="rId4"/>
    <p:sldLayoutId id="2147483749" r:id="rId5"/>
  </p:sldLayoutIdLst>
  <p:hf sldNum="0" hdr="0" ftr="0" dt="0"/>
  <p:txStyles>
    <p:titleStyle>
      <a:lvl1pPr algn="l" defTabSz="914400" rtl="0" eaLnBrk="1" latinLnBrk="0" hangingPunct="1">
        <a:lnSpc>
          <a:spcPct val="90000"/>
        </a:lnSpc>
        <a:spcBef>
          <a:spcPct val="0"/>
        </a:spcBef>
        <a:buNone/>
        <a:defRPr sz="3600" kern="1200">
          <a:solidFill>
            <a:schemeClr val="tx1">
              <a:lumMod val="65000"/>
              <a:lumOff val="3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loosolab.pages.gwdg.de/software/sc_framework/"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air-code.github.io/understanding-umap/" TargetMode="External"/><Relationship Id="rId2" Type="http://schemas.openxmlformats.org/officeDocument/2006/relationships/hyperlink" Target="https://distill.pub/2016/misread-tsne/?_ga=2.135835192.888864733.1531353600-1779571267.15313536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336C20B-78F2-C8E9-F781-AA46BBA8E967}"/>
              </a:ext>
            </a:extLst>
          </p:cNvPr>
          <p:cNvSpPr>
            <a:spLocks noGrp="1"/>
          </p:cNvSpPr>
          <p:nvPr>
            <p:ph type="title"/>
          </p:nvPr>
        </p:nvSpPr>
        <p:spPr/>
        <p:txBody>
          <a:bodyPr/>
          <a:lstStyle/>
          <a:p>
            <a:r>
              <a:rPr lang="en-US" dirty="0"/>
              <a:t>Single Cell RNA analysis report</a:t>
            </a:r>
          </a:p>
        </p:txBody>
      </p:sp>
      <p:sp>
        <p:nvSpPr>
          <p:cNvPr id="5" name="Textplatzhalter 4">
            <a:extLst>
              <a:ext uri="{FF2B5EF4-FFF2-40B4-BE49-F238E27FC236}">
                <a16:creationId xmlns:a16="http://schemas.microsoft.com/office/drawing/2014/main" id="{B139C730-D126-C258-5F13-C1EC11465399}"/>
              </a:ext>
            </a:extLst>
          </p:cNvPr>
          <p:cNvSpPr>
            <a:spLocks noGrp="1"/>
          </p:cNvSpPr>
          <p:nvPr>
            <p:ph type="body" sz="quarter" idx="10"/>
          </p:nvPr>
        </p:nvSpPr>
        <p:spPr/>
        <p:txBody>
          <a:bodyPr/>
          <a:lstStyle/>
          <a:p>
            <a:r>
              <a:rPr lang="en-US" dirty="0"/>
              <a:t>Bioinformatics Core Unit</a:t>
            </a:r>
          </a:p>
        </p:txBody>
      </p:sp>
    </p:spTree>
    <p:extLst>
      <p:ext uri="{BB962C8B-B14F-4D97-AF65-F5344CB8AC3E}">
        <p14:creationId xmlns:p14="http://schemas.microsoft.com/office/powerpoint/2010/main" val="2748322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9A0A8A3-1CD0-51CC-6DEA-BC3B2943E20A}"/>
              </a:ext>
            </a:extLst>
          </p:cNvPr>
          <p:cNvSpPr>
            <a:spLocks noGrp="1"/>
          </p:cNvSpPr>
          <p:nvPr>
            <p:ph type="title"/>
          </p:nvPr>
        </p:nvSpPr>
        <p:spPr>
          <a:xfrm>
            <a:off x="3104965" y="3429000"/>
            <a:ext cx="7371352" cy="720079"/>
          </a:xfrm>
        </p:spPr>
        <p:txBody>
          <a:bodyPr/>
          <a:lstStyle/>
          <a:p>
            <a:r>
              <a:rPr lang="en-US" dirty="0"/>
              <a:t>Introduction</a:t>
            </a:r>
          </a:p>
        </p:txBody>
      </p:sp>
      <p:sp>
        <p:nvSpPr>
          <p:cNvPr id="2" name="Textplatzhalter 1">
            <a:extLst>
              <a:ext uri="{FF2B5EF4-FFF2-40B4-BE49-F238E27FC236}">
                <a16:creationId xmlns:a16="http://schemas.microsoft.com/office/drawing/2014/main" id="{F32A8327-CC96-3CB7-062E-3356635BBBB0}"/>
              </a:ext>
            </a:extLst>
          </p:cNvPr>
          <p:cNvSpPr>
            <a:spLocks noGrp="1"/>
          </p:cNvSpPr>
          <p:nvPr>
            <p:ph type="body" sz="quarter" idx="11"/>
          </p:nvPr>
        </p:nvSpPr>
        <p:spPr/>
        <p:txBody>
          <a:bodyPr/>
          <a:lstStyle/>
          <a:p>
            <a:r>
              <a:rPr lang="en-US" dirty="0"/>
              <a:t>Terms and methodology this pipeline is based on.</a:t>
            </a:r>
          </a:p>
        </p:txBody>
      </p:sp>
    </p:spTree>
    <p:extLst>
      <p:ext uri="{BB962C8B-B14F-4D97-AF65-F5344CB8AC3E}">
        <p14:creationId xmlns:p14="http://schemas.microsoft.com/office/powerpoint/2010/main" val="2238918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61AEEAD-FB42-5B0A-6147-C84AE117E02B}"/>
              </a:ext>
            </a:extLst>
          </p:cNvPr>
          <p:cNvSpPr>
            <a:spLocks noGrp="1"/>
          </p:cNvSpPr>
          <p:nvPr>
            <p:ph type="title"/>
          </p:nvPr>
        </p:nvSpPr>
        <p:spPr/>
        <p:txBody>
          <a:bodyPr/>
          <a:lstStyle/>
          <a:p>
            <a:r>
              <a:rPr lang="en-US" dirty="0"/>
              <a:t>Overview</a:t>
            </a:r>
          </a:p>
        </p:txBody>
      </p:sp>
      <p:sp>
        <p:nvSpPr>
          <p:cNvPr id="7" name="Rectangle 7">
            <a:extLst>
              <a:ext uri="{FF2B5EF4-FFF2-40B4-BE49-F238E27FC236}">
                <a16:creationId xmlns:a16="http://schemas.microsoft.com/office/drawing/2014/main" id="{CE530850-B486-CC5C-1B40-FFCBB71AD958}"/>
              </a:ext>
            </a:extLst>
          </p:cNvPr>
          <p:cNvSpPr/>
          <p:nvPr/>
        </p:nvSpPr>
        <p:spPr>
          <a:xfrm>
            <a:off x="2893841" y="6307693"/>
            <a:ext cx="6404317" cy="369332"/>
          </a:xfrm>
          <a:prstGeom prst="rect">
            <a:avLst/>
          </a:prstGeom>
        </p:spPr>
        <p:txBody>
          <a:bodyPr wrap="none">
            <a:spAutoFit/>
          </a:bodyPr>
          <a:lstStyle/>
          <a:p>
            <a:r>
              <a:rPr lang="en-US" dirty="0"/>
              <a:t>Manual: </a:t>
            </a:r>
            <a:r>
              <a:rPr lang="en-US" dirty="0">
                <a:hlinkClick r:id="rId2"/>
              </a:rPr>
              <a:t>https://loosolab.pages.gwdg.de/software/sc_framework/</a:t>
            </a:r>
            <a:endParaRPr lang="en-US" dirty="0"/>
          </a:p>
        </p:txBody>
      </p:sp>
      <p:pic>
        <p:nvPicPr>
          <p:cNvPr id="9" name="Grafik 8" descr="The image shows an overview of the SC-Framework environment with its included tools, the package and analysis notebooks.">
            <a:extLst>
              <a:ext uri="{FF2B5EF4-FFF2-40B4-BE49-F238E27FC236}">
                <a16:creationId xmlns:a16="http://schemas.microsoft.com/office/drawing/2014/main" id="{FDA4C355-5E5C-2A9D-431D-7CDAE52AF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0417" y="1052736"/>
            <a:ext cx="7291166" cy="5228980"/>
          </a:xfrm>
          <a:prstGeom prst="rect">
            <a:avLst/>
          </a:prstGeom>
        </p:spPr>
      </p:pic>
    </p:spTree>
    <p:extLst>
      <p:ext uri="{BB962C8B-B14F-4D97-AF65-F5344CB8AC3E}">
        <p14:creationId xmlns:p14="http://schemas.microsoft.com/office/powerpoint/2010/main" val="1596308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11BEA5E-7EB5-9125-E3E0-589A11F824BF}"/>
              </a:ext>
            </a:extLst>
          </p:cNvPr>
          <p:cNvSpPr>
            <a:spLocks noGrp="1"/>
          </p:cNvSpPr>
          <p:nvPr>
            <p:ph type="title"/>
          </p:nvPr>
        </p:nvSpPr>
        <p:spPr/>
        <p:txBody>
          <a:bodyPr/>
          <a:lstStyle/>
          <a:p>
            <a:r>
              <a:rPr lang="en-US" dirty="0"/>
              <a:t>Terms and Algorithms</a:t>
            </a:r>
          </a:p>
        </p:txBody>
      </p:sp>
      <p:sp>
        <p:nvSpPr>
          <p:cNvPr id="2" name="Rectangle 2">
            <a:extLst>
              <a:ext uri="{FF2B5EF4-FFF2-40B4-BE49-F238E27FC236}">
                <a16:creationId xmlns:a16="http://schemas.microsoft.com/office/drawing/2014/main" id="{4221795C-4715-8994-7BED-16090881CE53}"/>
              </a:ext>
            </a:extLst>
          </p:cNvPr>
          <p:cNvSpPr/>
          <p:nvPr/>
        </p:nvSpPr>
        <p:spPr>
          <a:xfrm>
            <a:off x="839416" y="1124744"/>
            <a:ext cx="10514384" cy="5047536"/>
          </a:xfrm>
          <a:prstGeom prst="rect">
            <a:avLst/>
          </a:prstGeom>
          <a:solidFill>
            <a:srgbClr val="F2F2F2"/>
          </a:solidFill>
          <a:ln>
            <a:solidFill>
              <a:srgbClr val="D9D9D9"/>
            </a:solidFill>
          </a:ln>
        </p:spPr>
        <p:txBody>
          <a:bodyPr wrap="square">
            <a:spAutoFit/>
          </a:bodyPr>
          <a:lstStyle/>
          <a:p>
            <a:r>
              <a:rPr lang="en-GB" sz="1400" b="1" dirty="0"/>
              <a:t>Observation (</a:t>
            </a:r>
            <a:r>
              <a:rPr lang="en-GB" sz="1400" b="1" dirty="0" err="1"/>
              <a:t>obs</a:t>
            </a:r>
            <a:r>
              <a:rPr lang="en-GB" sz="1400" b="1" dirty="0"/>
              <a:t>)</a:t>
            </a:r>
          </a:p>
          <a:p>
            <a:r>
              <a:rPr lang="en-GB" sz="1400" dirty="0"/>
              <a:t>In </a:t>
            </a:r>
            <a:r>
              <a:rPr lang="en-GB" sz="1400" dirty="0" err="1"/>
              <a:t>scRNA-seq</a:t>
            </a:r>
            <a:r>
              <a:rPr lang="en-GB" sz="1400" dirty="0"/>
              <a:t> data an observation refers to a cell identified by a barcode unique in the dataset.</a:t>
            </a:r>
          </a:p>
          <a:p>
            <a:endParaRPr lang="en-GB" sz="1400" b="1" dirty="0"/>
          </a:p>
          <a:p>
            <a:r>
              <a:rPr lang="en-GB" sz="1400" b="1" dirty="0"/>
              <a:t>Variable (</a:t>
            </a:r>
            <a:r>
              <a:rPr lang="en-GB" sz="1400" b="1" dirty="0" err="1"/>
              <a:t>var</a:t>
            </a:r>
            <a:r>
              <a:rPr lang="en-GB" sz="1400" b="1" dirty="0"/>
              <a:t>)</a:t>
            </a:r>
          </a:p>
          <a:p>
            <a:r>
              <a:rPr lang="en-GB" sz="1400" dirty="0"/>
              <a:t>A variable refers to a gene. Both </a:t>
            </a:r>
            <a:r>
              <a:rPr lang="en-GB" sz="1400" dirty="0" err="1"/>
              <a:t>var</a:t>
            </a:r>
            <a:r>
              <a:rPr lang="en-GB" sz="1400" dirty="0"/>
              <a:t> and </a:t>
            </a:r>
            <a:r>
              <a:rPr lang="en-GB" sz="1400" dirty="0" err="1"/>
              <a:t>obs</a:t>
            </a:r>
            <a:r>
              <a:rPr lang="en-GB" sz="1400" dirty="0"/>
              <a:t> can have additional metadata, e.g. cell types (</a:t>
            </a:r>
            <a:r>
              <a:rPr lang="en-GB" sz="1400" dirty="0" err="1"/>
              <a:t>obs</a:t>
            </a:r>
            <a:r>
              <a:rPr lang="en-GB" sz="1400" dirty="0"/>
              <a:t>) or “is mitochondrial” (</a:t>
            </a:r>
            <a:r>
              <a:rPr lang="en-GB" sz="1400" dirty="0" err="1"/>
              <a:t>var</a:t>
            </a:r>
            <a:r>
              <a:rPr lang="en-GB" sz="1400" dirty="0"/>
              <a:t>).</a:t>
            </a:r>
          </a:p>
          <a:p>
            <a:endParaRPr lang="en-GB" sz="1400" dirty="0"/>
          </a:p>
          <a:p>
            <a:r>
              <a:rPr lang="en-GB" sz="1400" b="1" dirty="0"/>
              <a:t>Matrix</a:t>
            </a:r>
            <a:endParaRPr lang="en-GB" sz="1400" dirty="0"/>
          </a:p>
          <a:p>
            <a:r>
              <a:rPr lang="en-GB" sz="1400" dirty="0"/>
              <a:t>The analysis is based on an expression matrix (</a:t>
            </a:r>
            <a:r>
              <a:rPr lang="en-GB" sz="1400" dirty="0" err="1"/>
              <a:t>obs</a:t>
            </a:r>
            <a:r>
              <a:rPr lang="en-GB" sz="1400" dirty="0"/>
              <a:t> x </a:t>
            </a:r>
            <a:r>
              <a:rPr lang="en-GB" sz="1400" dirty="0" err="1"/>
              <a:t>var</a:t>
            </a:r>
            <a:r>
              <a:rPr lang="en-GB" sz="1400" dirty="0"/>
              <a:t>) that contains the raw RNA counts for each cell over each gene.</a:t>
            </a:r>
          </a:p>
          <a:p>
            <a:endParaRPr lang="en-GB" sz="1400" dirty="0"/>
          </a:p>
          <a:p>
            <a:r>
              <a:rPr lang="en-GB" sz="1400" b="1" dirty="0"/>
              <a:t>Principle Component Analysis (PCA)</a:t>
            </a:r>
          </a:p>
          <a:p>
            <a:r>
              <a:rPr lang="en-GB" sz="1400" dirty="0"/>
              <a:t>The PCA reduces the high-dimensional data by summarizing similar behaving genes into principle components (PCs). PCs that explain little of the dataset variance or PCs that correlate with technical factors are considered noise and removed.</a:t>
            </a:r>
          </a:p>
          <a:p>
            <a:endParaRPr lang="en-GB" sz="1400" b="1" dirty="0"/>
          </a:p>
          <a:p>
            <a:r>
              <a:rPr lang="en-US" sz="1400" b="1" dirty="0"/>
              <a:t>t-distributed stochastic neighbor embedding (t-SNE)</a:t>
            </a:r>
          </a:p>
          <a:p>
            <a:r>
              <a:rPr lang="en-US" sz="1400" dirty="0"/>
              <a:t>The t-SNE further reduces the dimensions (PCs) from the PCA to a low-dimensional output (usually 2D). </a:t>
            </a:r>
          </a:p>
          <a:p>
            <a:r>
              <a:rPr lang="en-GB" sz="1400" b="1" dirty="0">
                <a:hlinkClick r:id="rId2"/>
              </a:rPr>
              <a:t>More information on t-SNE</a:t>
            </a:r>
            <a:endParaRPr lang="en-GB" sz="1400" b="1" dirty="0"/>
          </a:p>
          <a:p>
            <a:endParaRPr lang="en-GB" sz="1400" b="1" dirty="0"/>
          </a:p>
          <a:p>
            <a:r>
              <a:rPr lang="en-US" sz="1400" b="1" dirty="0"/>
              <a:t>Uniform Manifold Approximation and Projection (UMAP)</a:t>
            </a:r>
          </a:p>
          <a:p>
            <a:r>
              <a:rPr lang="en-GB" sz="1400" dirty="0"/>
              <a:t>UMAP takes the PCs from the PCA and reduces them into a low-dimensional, 2D or 3D, representation. It does so, by constructing a high-dimensional graph and optimizing a low-dimensional analogue to be as similar as possible. Both UMAP and t-SNE are mostly equivalent techniques to visualize high-dimensional data. They are robust, meaning they will provide highly similar results. Thus, we provide either UMAP or t-SNE.</a:t>
            </a:r>
          </a:p>
          <a:p>
            <a:r>
              <a:rPr lang="en-GB" sz="1400" b="1" dirty="0">
                <a:hlinkClick r:id="rId3"/>
              </a:rPr>
              <a:t>More information on UMAP</a:t>
            </a:r>
            <a:endParaRPr lang="en-GB" sz="1400" b="1" dirty="0"/>
          </a:p>
        </p:txBody>
      </p:sp>
    </p:spTree>
    <p:extLst>
      <p:ext uri="{BB962C8B-B14F-4D97-AF65-F5344CB8AC3E}">
        <p14:creationId xmlns:p14="http://schemas.microsoft.com/office/powerpoint/2010/main" val="2157333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11BEA5E-7EB5-9125-E3E0-589A11F824BF}"/>
              </a:ext>
            </a:extLst>
          </p:cNvPr>
          <p:cNvSpPr>
            <a:spLocks noGrp="1"/>
          </p:cNvSpPr>
          <p:nvPr>
            <p:ph type="title"/>
          </p:nvPr>
        </p:nvSpPr>
        <p:spPr/>
        <p:txBody>
          <a:bodyPr/>
          <a:lstStyle/>
          <a:p>
            <a:r>
              <a:rPr lang="en-US" dirty="0"/>
              <a:t>Terms and Algorithms</a:t>
            </a:r>
          </a:p>
        </p:txBody>
      </p:sp>
      <p:sp>
        <p:nvSpPr>
          <p:cNvPr id="5" name="Rectangle 2">
            <a:extLst>
              <a:ext uri="{FF2B5EF4-FFF2-40B4-BE49-F238E27FC236}">
                <a16:creationId xmlns:a16="http://schemas.microsoft.com/office/drawing/2014/main" id="{EAD769A9-5273-21FC-EE22-589A83563D25}"/>
              </a:ext>
            </a:extLst>
          </p:cNvPr>
          <p:cNvSpPr/>
          <p:nvPr/>
        </p:nvSpPr>
        <p:spPr>
          <a:xfrm>
            <a:off x="839416" y="1124744"/>
            <a:ext cx="10514384" cy="5693866"/>
          </a:xfrm>
          <a:prstGeom prst="rect">
            <a:avLst/>
          </a:prstGeom>
          <a:solidFill>
            <a:srgbClr val="F2F2F2"/>
          </a:solidFill>
          <a:ln>
            <a:solidFill>
              <a:srgbClr val="D9D9D9"/>
            </a:solidFill>
          </a:ln>
        </p:spPr>
        <p:txBody>
          <a:bodyPr wrap="square">
            <a:spAutoFit/>
          </a:bodyPr>
          <a:lstStyle/>
          <a:p>
            <a:r>
              <a:rPr lang="de-DE" sz="1400" b="1" dirty="0"/>
              <a:t>Batch </a:t>
            </a:r>
            <a:r>
              <a:rPr lang="en-US" sz="1400" b="1" dirty="0"/>
              <a:t>correction</a:t>
            </a:r>
          </a:p>
          <a:p>
            <a:r>
              <a:rPr lang="en-US" sz="1400" dirty="0"/>
              <a:t>Batch effects are variances in the data that are not intended by the experimental design (e.g. technical variance). They can be introduced through various sources. For example, sequencing samples at different </a:t>
            </a:r>
            <a:r>
              <a:rPr lang="en-US" sz="1400" dirty="0" err="1"/>
              <a:t>timepoints</a:t>
            </a:r>
            <a:r>
              <a:rPr lang="en-US" sz="1400" dirty="0"/>
              <a:t> may introduce batch effects. As batch effects could interfere with downstream analysis they are typically removed. However, it can be challenging to identify and correct for batch effects as this is highly dependent on the experimental setup of the dataset. For optimal results an experiment should be designed in a way that each condition is present in at least two different batches.</a:t>
            </a:r>
            <a:endParaRPr lang="de-DE" sz="1400" dirty="0"/>
          </a:p>
          <a:p>
            <a:endParaRPr lang="de-DE" sz="1400" b="1" dirty="0"/>
          </a:p>
          <a:p>
            <a:r>
              <a:rPr lang="en-US" sz="1400" b="1" dirty="0"/>
              <a:t>Local Inverse Simpson's Index (LISI)</a:t>
            </a:r>
            <a:endParaRPr lang="de-DE" sz="1400" b="1" dirty="0"/>
          </a:p>
          <a:p>
            <a:r>
              <a:rPr lang="de-DE" sz="1400" dirty="0"/>
              <a:t>T</a:t>
            </a:r>
            <a:r>
              <a:rPr lang="en-US" sz="1400" dirty="0"/>
              <a:t>he LISI measures the strength of a batch effect based on the heterogeneity in each group. Meaning, a well-mixed dataset, without any batch effect will get a high score of up to the number of batches in the dataset.</a:t>
            </a:r>
          </a:p>
          <a:p>
            <a:endParaRPr lang="en-US" sz="1400" b="1" dirty="0"/>
          </a:p>
          <a:p>
            <a:r>
              <a:rPr lang="en-US" sz="1400" b="1" dirty="0"/>
              <a:t>Clustering</a:t>
            </a:r>
          </a:p>
          <a:p>
            <a:r>
              <a:rPr lang="en-US" sz="1400" dirty="0"/>
              <a:t>The clustering, typically done using the </a:t>
            </a:r>
            <a:r>
              <a:rPr lang="en-US" sz="1400" dirty="0" err="1"/>
              <a:t>leiden</a:t>
            </a:r>
            <a:r>
              <a:rPr lang="en-US" sz="1400" dirty="0"/>
              <a:t> algorithm, sorts the cells of a dataset into groups based on their expression similarity. The resulting clusters are commonly thought to be cell types and annotated in the following steps.</a:t>
            </a:r>
          </a:p>
          <a:p>
            <a:endParaRPr lang="en-US" sz="1400" b="1" dirty="0"/>
          </a:p>
          <a:p>
            <a:r>
              <a:rPr lang="en-US" sz="1400" b="1" dirty="0"/>
              <a:t>Interaction score</a:t>
            </a:r>
          </a:p>
          <a:p>
            <a:r>
              <a:rPr lang="en-US" sz="1400" dirty="0"/>
              <a:t>The interaction score between a receptor and a ligand gene is calculated as the z-score of the mean expression of the receptor in its cell type and z-score of the mean expression of the ligand in its cell type. Both values are further scaled based on the number of cells in the respective cell type expressing the gene and the number of cells in the dataset belonging to the cell type. The receptor and ligand score are finally added to form the interaction score.</a:t>
            </a:r>
          </a:p>
          <a:p>
            <a:endParaRPr lang="en-US" sz="1400" b="1" dirty="0"/>
          </a:p>
          <a:p>
            <a:r>
              <a:rPr lang="en-US" sz="1400" b="1" dirty="0"/>
              <a:t>Quantile rank differences</a:t>
            </a:r>
          </a:p>
          <a:p>
            <a:r>
              <a:rPr lang="en-GB" sz="1400" dirty="0"/>
              <a:t>The difference in rank a data point has between two groups. The two groups are divided into parts of equal probability (quantiles) and the rank of the data point, i.e. which quantile the data point belongs to, are compared between the two groups. The score ranges from -1 to 1. A score &lt;0 means the data point is ranked higher in the first group, while &gt;0 means it is ranked higher in the second group. The distance from 0 means how big the difference between the two ranks is.</a:t>
            </a:r>
          </a:p>
        </p:txBody>
      </p:sp>
    </p:spTree>
    <p:extLst>
      <p:ext uri="{BB962C8B-B14F-4D97-AF65-F5344CB8AC3E}">
        <p14:creationId xmlns:p14="http://schemas.microsoft.com/office/powerpoint/2010/main" val="197649292"/>
      </p:ext>
    </p:extLst>
  </p:cSld>
  <p:clrMapOvr>
    <a:masterClrMapping/>
  </p:clrMapOvr>
</p:sld>
</file>

<file path=ppt/theme/theme1.xml><?xml version="1.0" encoding="utf-8"?>
<a:theme xmlns:a="http://schemas.openxmlformats.org/drawingml/2006/main" name="BCU v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mpi_ppt_template_1</Template>
  <TotalTime>0</TotalTime>
  <Words>689</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Tahoma</vt:lpstr>
      <vt:lpstr>BCU v3</vt:lpstr>
      <vt:lpstr>Single Cell RNA analysis report</vt:lpstr>
      <vt:lpstr>Introduction</vt:lpstr>
      <vt:lpstr>Overview</vt:lpstr>
      <vt:lpstr>Terms and Algorithms</vt:lpstr>
      <vt:lpstr>Terms and Algorithms</vt:lpstr>
    </vt:vector>
  </TitlesOfParts>
  <Company>MPI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Wiegandt, Rene</dc:creator>
  <cp:lastModifiedBy>Schultheis, Hendrik</cp:lastModifiedBy>
  <cp:revision>203</cp:revision>
  <dcterms:created xsi:type="dcterms:W3CDTF">2018-09-18T11:01:01Z</dcterms:created>
  <dcterms:modified xsi:type="dcterms:W3CDTF">2025-11-19T12:18:50Z</dcterms:modified>
</cp:coreProperties>
</file>